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Heebo"/>
      <p:regular r:id="rId15"/>
      <p:bold r:id="rId16"/>
    </p:embeddedFont>
    <p:embeddedFont>
      <p:font typeface="Crimson Pro SemiBold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gBa1bF9667PLqdDCSyGJrpIoNe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rimsonProSemiBold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ebo-regular.fntdata"/><Relationship Id="rId14" Type="http://schemas.openxmlformats.org/officeDocument/2006/relationships/slide" Target="slides/slide10.xml"/><Relationship Id="rId17" Type="http://schemas.openxmlformats.org/officeDocument/2006/relationships/font" Target="fonts/CrimsonProSemiBold-regular.fntdata"/><Relationship Id="rId16" Type="http://schemas.openxmlformats.org/officeDocument/2006/relationships/font" Target="fonts/Heebo-bold.fntdata"/><Relationship Id="rId5" Type="http://schemas.openxmlformats.org/officeDocument/2006/relationships/slide" Target="slides/slide1.xml"/><Relationship Id="rId19" Type="http://schemas.openxmlformats.org/officeDocument/2006/relationships/font" Target="fonts/CrimsonProSemiBold-italic.fntdata"/><Relationship Id="rId6" Type="http://schemas.openxmlformats.org/officeDocument/2006/relationships/slide" Target="slides/slide2.xml"/><Relationship Id="rId18" Type="http://schemas.openxmlformats.org/officeDocument/2006/relationships/font" Target="fonts/CrimsonPro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" name="Google Shape;9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6280190" y="205656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i="0" lang="en-US" sz="44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Credit Card Fraud Detection: Infosys Springboard Project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6280190" y="3814286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In this presentation, we'll explore how machine learning can effectively detect fraudulent credit card transactions. We will walk through the process of developing and evaluating a predictive model, highlighting key insights and best practices.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6280190" y="5606058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3550"/>
              <a:buFont typeface="Crimson Pro SemiBold"/>
              <a:buNone/>
            </a:pPr>
            <a:r>
              <a:rPr b="1" i="0" lang="en-US" sz="35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By Vishal Tyagi</a:t>
            </a:r>
            <a:endParaRPr b="0" i="0" sz="35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7" name="Google Shape;21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/>
          <p:nvPr/>
        </p:nvSpPr>
        <p:spPr>
          <a:xfrm>
            <a:off x="793790" y="1917740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Key Insights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/>
          <p:cNvSpPr/>
          <p:nvPr/>
        </p:nvSpPr>
        <p:spPr>
          <a:xfrm>
            <a:off x="793790" y="3221831"/>
            <a:ext cx="396835" cy="396835"/>
          </a:xfrm>
          <a:prstGeom prst="roundRect">
            <a:avLst>
              <a:gd fmla="val 85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/>
          <p:nvPr/>
        </p:nvSpPr>
        <p:spPr>
          <a:xfrm>
            <a:off x="1417439" y="3221831"/>
            <a:ext cx="693277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Random Forest, XGBoost, and CatBoost performed best for this dataset.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0"/>
          <p:cNvSpPr/>
          <p:nvPr/>
        </p:nvSpPr>
        <p:spPr>
          <a:xfrm>
            <a:off x="793790" y="4412456"/>
            <a:ext cx="396835" cy="396835"/>
          </a:xfrm>
          <a:prstGeom prst="roundRect">
            <a:avLst>
              <a:gd fmla="val 85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0"/>
          <p:cNvSpPr/>
          <p:nvPr/>
        </p:nvSpPr>
        <p:spPr>
          <a:xfrm>
            <a:off x="1417439" y="4412456"/>
            <a:ext cx="693277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SMOTE significantly improved fraud detection, balancing precision and recall.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0"/>
          <p:cNvSpPr/>
          <p:nvPr/>
        </p:nvSpPr>
        <p:spPr>
          <a:xfrm>
            <a:off x="793790" y="5603081"/>
            <a:ext cx="396835" cy="396835"/>
          </a:xfrm>
          <a:prstGeom prst="roundRect">
            <a:avLst>
              <a:gd fmla="val 85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0"/>
          <p:cNvSpPr/>
          <p:nvPr/>
        </p:nvSpPr>
        <p:spPr>
          <a:xfrm>
            <a:off x="1417439" y="5603081"/>
            <a:ext cx="693277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Feature scaling and outlier removal enhanced model performance.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2" name="Google Shape;6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/>
          <p:nvPr/>
        </p:nvSpPr>
        <p:spPr>
          <a:xfrm>
            <a:off x="793790" y="395751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Project Overview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793790" y="52332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Objective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793790" y="5814417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To detect fraudulent credit card transactions using machine learning models.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5332928" y="52332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Dataset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5332928" y="5814417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Kaggle's Credit Card Fraud Dataset with 284,807 transactions, including 492 fraud cases.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9872067" y="52332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Challenges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9872067" y="5814417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The dataset is highly imbalanced, and accurately classifying rare fraudulent transactions is crucial.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"/>
          <p:cNvSpPr/>
          <p:nvPr/>
        </p:nvSpPr>
        <p:spPr>
          <a:xfrm>
            <a:off x="793790" y="198846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 Exploration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93790" y="3037403"/>
            <a:ext cx="7556421" cy="1669852"/>
          </a:xfrm>
          <a:prstGeom prst="roundRect">
            <a:avLst>
              <a:gd fmla="val 2038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1020604" y="326421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Dataset Features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1020604" y="3754636"/>
            <a:ext cx="710279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31 columns, including Time, Amount, and 28 anonymized variables (V1 to V28). Class: Target variable (0 = Non-Fraud, 1 = Fraud).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793790" y="4934069"/>
            <a:ext cx="7556421" cy="1306949"/>
          </a:xfrm>
          <a:prstGeom prst="roundRect">
            <a:avLst>
              <a:gd fmla="val 2603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 Characteristics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1020604" y="5651302"/>
            <a:ext cx="710279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Highly imbalanced (0.172% fraud cases). No missing values.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"/>
          <p:cNvSpPr/>
          <p:nvPr/>
        </p:nvSpPr>
        <p:spPr>
          <a:xfrm>
            <a:off x="793790" y="3991570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 Preprocessing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793790" y="5040511"/>
            <a:ext cx="4196358" cy="2032754"/>
          </a:xfrm>
          <a:prstGeom prst="roundRect">
            <a:avLst>
              <a:gd fmla="val 16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1020604" y="5267325"/>
            <a:ext cx="362462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Outlier Detection and Removal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1020604" y="5757743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Detected 31,904 outliers using IQR. Removed outliers to enhance model performance.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5216962" y="5040511"/>
            <a:ext cx="4196358" cy="2032754"/>
          </a:xfrm>
          <a:prstGeom prst="roundRect">
            <a:avLst>
              <a:gd fmla="val 16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5443776" y="52673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Feature Scaling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5443776" y="5757743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Scaled Amount feature using StandardScaler for model compatibility.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9640133" y="5040511"/>
            <a:ext cx="4196358" cy="2032754"/>
          </a:xfrm>
          <a:prstGeom prst="roundRect">
            <a:avLst>
              <a:gd fmla="val 167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9866948" y="52673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Feature Selection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9866948" y="5757743"/>
            <a:ext cx="37427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Dropped Time due to low correlation with Class.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6" name="Google Shape;10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7" name="Google Shape;10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27488" y="2335649"/>
            <a:ext cx="4919305" cy="355830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"/>
          <p:cNvSpPr/>
          <p:nvPr/>
        </p:nvSpPr>
        <p:spPr>
          <a:xfrm>
            <a:off x="793790" y="3045976"/>
            <a:ext cx="610385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Class Imbalance Handling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Applied SMOTE (Synthetic Minority Oversampling Technique). Resampled dataset to balance classes (202,012 samples each). Improved model sensitivity to fraud detection.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"/>
          <p:cNvSpPr/>
          <p:nvPr/>
        </p:nvSpPr>
        <p:spPr>
          <a:xfrm>
            <a:off x="793790" y="1775817"/>
            <a:ext cx="610778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Machine Learning Models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793790" y="3193375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988100" y="3278386"/>
            <a:ext cx="12168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1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6"/>
          <p:cNvSpPr/>
          <p:nvPr/>
        </p:nvSpPr>
        <p:spPr>
          <a:xfrm>
            <a:off x="1530906" y="31933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Logistic Regression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6"/>
          <p:cNvSpPr/>
          <p:nvPr/>
        </p:nvSpPr>
        <p:spPr>
          <a:xfrm>
            <a:off x="5216962" y="3193375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5387697" y="3278386"/>
            <a:ext cx="16883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2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6"/>
          <p:cNvSpPr/>
          <p:nvPr/>
        </p:nvSpPr>
        <p:spPr>
          <a:xfrm>
            <a:off x="5954078" y="31933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Decision Tree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9640133" y="3193375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6"/>
          <p:cNvSpPr/>
          <p:nvPr/>
        </p:nvSpPr>
        <p:spPr>
          <a:xfrm>
            <a:off x="9813369" y="3278386"/>
            <a:ext cx="163830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3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10377249" y="31933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Random Forest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959167" y="4525804"/>
            <a:ext cx="17942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4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1530906" y="44407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XGBoost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5216962" y="444079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/>
          <p:nvPr/>
        </p:nvSpPr>
        <p:spPr>
          <a:xfrm>
            <a:off x="5390198" y="4525804"/>
            <a:ext cx="163830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5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5954078" y="4440793"/>
            <a:ext cx="3459242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Support Vector Machine (SVM)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9640133" y="444079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9804916" y="4525804"/>
            <a:ext cx="18073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6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10377249" y="44407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LightGBM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793790" y="5688211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968216" y="5773222"/>
            <a:ext cx="16144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650"/>
              <a:buFont typeface="Crimson Pro SemiBold"/>
              <a:buNone/>
            </a:pPr>
            <a:r>
              <a:rPr b="1" lang="en-US" sz="265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7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1530906" y="568821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CatBoost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3" name="Google Shape;14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"/>
          <p:cNvSpPr/>
          <p:nvPr/>
        </p:nvSpPr>
        <p:spPr>
          <a:xfrm>
            <a:off x="793790" y="395751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Evaluation Metrics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793790" y="52332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Key Metrics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793790" y="581441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Confusion Matrix, Classification Report (Precision, Recall, F1-Score), ROC-AUC Score, Precision-Recall AUC.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7599521" y="52332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Importance of Metrics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7599521" y="5814417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High Recall and ROC-AUC are critical for fraud detection, ensuring that the model can identify most fraudulent transactions.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/>
          <p:nvPr/>
        </p:nvSpPr>
        <p:spPr>
          <a:xfrm>
            <a:off x="793790" y="98143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Results Summary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793790" y="2030373"/>
            <a:ext cx="13042821" cy="5217795"/>
          </a:xfrm>
          <a:prstGeom prst="roundRect">
            <a:avLst>
              <a:gd fmla="val 652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801410" y="2037993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1028462" y="2181701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Model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4289108" y="2181701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ROC-AUC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8"/>
          <p:cNvSpPr/>
          <p:nvPr/>
        </p:nvSpPr>
        <p:spPr>
          <a:xfrm>
            <a:off x="7545943" y="2181701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Precision-Recall AUC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10802779" y="2181701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F1-Score (Fraud)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801410" y="2688312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1028462" y="2832021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Logistic Regression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4289108" y="2832021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0.9911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7545943" y="2832021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0.7434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10802779" y="2832021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0.15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801410" y="3338632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1028462" y="3482340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Decision Tree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4289108" y="3482340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0.8729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7545943" y="3482340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0.6083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10802779" y="3482340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0.58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801410" y="3988951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1028462" y="4132659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Random Forest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4289108" y="4132659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0.9668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545943" y="4132659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0.8523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10802779" y="4132659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0.87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801410" y="4639270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8"/>
          <p:cNvSpPr/>
          <p:nvPr/>
        </p:nvSpPr>
        <p:spPr>
          <a:xfrm>
            <a:off x="1028462" y="4782979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XGBoost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8"/>
          <p:cNvSpPr/>
          <p:nvPr/>
        </p:nvSpPr>
        <p:spPr>
          <a:xfrm>
            <a:off x="4289108" y="4782979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0.9756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/>
          <p:nvPr/>
        </p:nvSpPr>
        <p:spPr>
          <a:xfrm>
            <a:off x="7545943" y="4782979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0.8629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8"/>
          <p:cNvSpPr/>
          <p:nvPr/>
        </p:nvSpPr>
        <p:spPr>
          <a:xfrm>
            <a:off x="10802779" y="4782979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0.84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8"/>
          <p:cNvSpPr/>
          <p:nvPr/>
        </p:nvSpPr>
        <p:spPr>
          <a:xfrm>
            <a:off x="801410" y="5289590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8"/>
          <p:cNvSpPr/>
          <p:nvPr/>
        </p:nvSpPr>
        <p:spPr>
          <a:xfrm>
            <a:off x="1028462" y="5433298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SVM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8"/>
          <p:cNvSpPr/>
          <p:nvPr/>
        </p:nvSpPr>
        <p:spPr>
          <a:xfrm>
            <a:off x="4289108" y="5433298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0.9827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8"/>
          <p:cNvSpPr/>
          <p:nvPr/>
        </p:nvSpPr>
        <p:spPr>
          <a:xfrm>
            <a:off x="7545943" y="5433298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0.5605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8"/>
          <p:cNvSpPr/>
          <p:nvPr/>
        </p:nvSpPr>
        <p:spPr>
          <a:xfrm>
            <a:off x="10802779" y="5433298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0.23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8"/>
          <p:cNvSpPr/>
          <p:nvPr/>
        </p:nvSpPr>
        <p:spPr>
          <a:xfrm>
            <a:off x="801410" y="5939909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8"/>
          <p:cNvSpPr/>
          <p:nvPr/>
        </p:nvSpPr>
        <p:spPr>
          <a:xfrm>
            <a:off x="1028462" y="6083618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LightGBM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4289108" y="6083618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0.9600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/>
          <p:nvPr/>
        </p:nvSpPr>
        <p:spPr>
          <a:xfrm>
            <a:off x="7545943" y="6083618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0.8446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8"/>
          <p:cNvSpPr/>
          <p:nvPr/>
        </p:nvSpPr>
        <p:spPr>
          <a:xfrm>
            <a:off x="10802779" y="6083618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0.75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801410" y="6590228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1028462" y="6733937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CatBoost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4289108" y="6733937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0.9858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7545943" y="6733937"/>
            <a:ext cx="27955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0.8492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10802779" y="6733937"/>
            <a:ext cx="27993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0.69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3" name="Google Shape;20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9"/>
          <p:cNvSpPr/>
          <p:nvPr/>
        </p:nvSpPr>
        <p:spPr>
          <a:xfrm>
            <a:off x="6280190" y="216991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lang="en-US" sz="4450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Visualization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9"/>
          <p:cNvSpPr/>
          <p:nvPr/>
        </p:nvSpPr>
        <p:spPr>
          <a:xfrm>
            <a:off x="6280190" y="3218855"/>
            <a:ext cx="7556421" cy="1306949"/>
          </a:xfrm>
          <a:prstGeom prst="roundRect">
            <a:avLst>
              <a:gd fmla="val 2603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/>
          <p:nvPr/>
        </p:nvSpPr>
        <p:spPr>
          <a:xfrm>
            <a:off x="6507004" y="3445669"/>
            <a:ext cx="37399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Comparison of ROC-AUC Scores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9"/>
          <p:cNvSpPr/>
          <p:nvPr/>
        </p:nvSpPr>
        <p:spPr>
          <a:xfrm>
            <a:off x="6507004" y="3936087"/>
            <a:ext cx="710279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Bar plot highlighting performance of each model.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9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fmla="val 2603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9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lang="en-US" sz="2200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Precision-Recall Curves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Visualizing model trade-offs between precision and recall.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/>
          <p:nvPr/>
        </p:nvSpPr>
        <p:spPr>
          <a:xfrm>
            <a:off x="12766431" y="7702062"/>
            <a:ext cx="1863969" cy="527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2024-12-21T14:54:04Z</dcterms:created>
  <dc:creator>PptxGenJS</dc:creator>
</cp:coreProperties>
</file>